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handoutMasterIdLst>
    <p:handoutMasterId r:id="rId10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78" autoAdjust="0"/>
    <p:restoredTop sz="94660"/>
  </p:normalViewPr>
  <p:slideViewPr>
    <p:cSldViewPr snapToGrid="0">
      <p:cViewPr varScale="1">
        <p:scale>
          <a:sx n="72" d="100"/>
          <a:sy n="72" d="100"/>
        </p:scale>
        <p:origin x="64" y="9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AE66A5F3-401F-4AF5-AC05-03697D0EE464}" type="datetimeFigureOut">
              <a:rPr lang="en-US" smtClean="0"/>
              <a:t>4/3/2017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19393641-C2BE-43D5-8DE9-F7969CAFA7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78555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4/3/2017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339570"/>
            <a:ext cx="8915399" cy="2262781"/>
          </a:xfrm>
        </p:spPr>
        <p:txBody>
          <a:bodyPr/>
          <a:lstStyle/>
          <a:p>
            <a:r>
              <a:rPr lang="en-US" dirty="0"/>
              <a:t>Economic &amp; Political Problems; 1820-1860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539015"/>
            <a:ext cx="8915399" cy="3364648"/>
          </a:xfrm>
        </p:spPr>
        <p:txBody>
          <a:bodyPr/>
          <a:lstStyle/>
          <a:p>
            <a:r>
              <a:rPr lang="en-US" dirty="0"/>
              <a:t>Failure as a great commercial city:</a:t>
            </a:r>
          </a:p>
          <a:p>
            <a:r>
              <a:rPr lang="en-US" dirty="0"/>
              <a:t>Other competitive cities moved ahead of it</a:t>
            </a:r>
          </a:p>
          <a:p>
            <a:r>
              <a:rPr lang="en-US" dirty="0"/>
              <a:t>Natural barriers emerged</a:t>
            </a:r>
          </a:p>
          <a:p>
            <a:r>
              <a:rPr lang="en-US" dirty="0"/>
              <a:t>Capitalists had too little money to invest in necessary improvements</a:t>
            </a:r>
          </a:p>
          <a:p>
            <a:r>
              <a:rPr lang="en-US" dirty="0"/>
              <a:t>DC gov’t was reluctant to spend money on local development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04304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Canal vs. Railroad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47060"/>
            <a:ext cx="8915400" cy="5122416"/>
          </a:xfrm>
        </p:spPr>
        <p:txBody>
          <a:bodyPr/>
          <a:lstStyle/>
          <a:p>
            <a:r>
              <a:rPr lang="en-US" dirty="0"/>
              <a:t>DC canal vs. Baltimore railroad</a:t>
            </a:r>
          </a:p>
          <a:p>
            <a:r>
              <a:rPr lang="en-US" dirty="0"/>
              <a:t>Chesapeake &amp; Ohio Canal</a:t>
            </a:r>
          </a:p>
          <a:p>
            <a:pPr lvl="1"/>
            <a:r>
              <a:rPr lang="en-US" dirty="0"/>
              <a:t>$4.5 million – ends in Cumberland, MD</a:t>
            </a:r>
          </a:p>
          <a:p>
            <a:pPr lvl="1"/>
            <a:r>
              <a:rPr lang="en-US" dirty="0"/>
              <a:t>Georgetown, Alexandria, &amp; Washington take $1.5 million in stock</a:t>
            </a:r>
          </a:p>
          <a:p>
            <a:pPr lvl="1"/>
            <a:r>
              <a:rPr lang="en-US" dirty="0"/>
              <a:t>US Treasury purchases $1 million in stock</a:t>
            </a:r>
          </a:p>
          <a:p>
            <a:pPr lvl="1"/>
            <a:r>
              <a:rPr lang="en-US" dirty="0"/>
              <a:t>Reaches Cumberland in 1850</a:t>
            </a:r>
          </a:p>
          <a:p>
            <a:r>
              <a:rPr lang="en-US" dirty="0"/>
              <a:t>Baltimore &amp; Ohio Railroad</a:t>
            </a:r>
          </a:p>
          <a:p>
            <a:pPr lvl="1"/>
            <a:r>
              <a:rPr lang="en-US" dirty="0"/>
              <a:t>Reaches Cumberland in 1842</a:t>
            </a:r>
          </a:p>
          <a:p>
            <a:pPr lvl="1"/>
            <a:r>
              <a:rPr lang="en-US" dirty="0"/>
              <a:t>Captured grain trade of Shenandoah Valley</a:t>
            </a:r>
          </a:p>
          <a:p>
            <a:pPr lvl="1"/>
            <a:r>
              <a:rPr lang="en-US" dirty="0"/>
              <a:t>Baltimore controls commerce to Ohio</a:t>
            </a:r>
          </a:p>
        </p:txBody>
      </p:sp>
    </p:spTree>
    <p:extLst>
      <p:ext uri="{BB962C8B-B14F-4D97-AF65-F5344CB8AC3E}">
        <p14:creationId xmlns:p14="http://schemas.microsoft.com/office/powerpoint/2010/main" val="23017571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/>
              <a:t>Canal Troubles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11550"/>
            <a:ext cx="9147068" cy="4499672"/>
          </a:xfrm>
        </p:spPr>
        <p:txBody>
          <a:bodyPr>
            <a:normAutofit/>
          </a:bodyPr>
          <a:lstStyle/>
          <a:p>
            <a:r>
              <a:rPr lang="en-US" sz="2400" dirty="0"/>
              <a:t>Took so long due to:</a:t>
            </a:r>
          </a:p>
          <a:p>
            <a:pPr lvl="1"/>
            <a:r>
              <a:rPr lang="en-US" sz="2000" dirty="0"/>
              <a:t>Difficulty finding competent workers</a:t>
            </a:r>
          </a:p>
          <a:p>
            <a:pPr lvl="1"/>
            <a:r>
              <a:rPr lang="en-US" sz="2000" dirty="0"/>
              <a:t>Illness among workers</a:t>
            </a:r>
          </a:p>
          <a:p>
            <a:pPr lvl="1"/>
            <a:r>
              <a:rPr lang="en-US" sz="2000" dirty="0"/>
              <a:t>Engineering problems &amp; flooding of river</a:t>
            </a:r>
          </a:p>
          <a:p>
            <a:pPr lvl="1"/>
            <a:r>
              <a:rPr lang="en-US" sz="2000" dirty="0"/>
              <a:t>Arguments over end point of canal</a:t>
            </a:r>
          </a:p>
          <a:p>
            <a:r>
              <a:rPr lang="en-US" sz="2400" dirty="0"/>
              <a:t>Failure almost leads to bankruptcy of city</a:t>
            </a:r>
          </a:p>
          <a:p>
            <a:pPr lvl="1"/>
            <a:r>
              <a:rPr lang="en-US" sz="2000" dirty="0"/>
              <a:t>Required increased taxes and borrowing</a:t>
            </a:r>
          </a:p>
          <a:p>
            <a:pPr lvl="1"/>
            <a:r>
              <a:rPr lang="en-US" sz="2000" dirty="0"/>
              <a:t>By 1834, City of Washington in debt $1.7 million</a:t>
            </a:r>
          </a:p>
          <a:p>
            <a:r>
              <a:rPr lang="en-US" sz="2400" dirty="0"/>
              <a:t>1836, Congress takes over all canal debts from G-town, Alexandria, &amp; Wash.</a:t>
            </a:r>
          </a:p>
        </p:txBody>
      </p:sp>
    </p:spTree>
    <p:extLst>
      <p:ext uri="{BB962C8B-B14F-4D97-AF65-F5344CB8AC3E}">
        <p14:creationId xmlns:p14="http://schemas.microsoft.com/office/powerpoint/2010/main" val="26727128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920605"/>
          </a:xfrm>
        </p:spPr>
        <p:txBody>
          <a:bodyPr>
            <a:normAutofit/>
          </a:bodyPr>
          <a:lstStyle/>
          <a:p>
            <a:r>
              <a:rPr lang="en-US" sz="4400" dirty="0"/>
              <a:t>Industry in DC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544715"/>
            <a:ext cx="8915400" cy="4962617"/>
          </a:xfrm>
        </p:spPr>
        <p:txBody>
          <a:bodyPr>
            <a:normAutofit lnSpcReduction="10000"/>
          </a:bodyPr>
          <a:lstStyle/>
          <a:p>
            <a:r>
              <a:rPr lang="en-US" sz="2400" dirty="0"/>
              <a:t>Industry was slow and uneven in DC</a:t>
            </a:r>
          </a:p>
          <a:p>
            <a:r>
              <a:rPr lang="en-US" sz="2400" dirty="0"/>
              <a:t>Many factories were in Foggy Bottom</a:t>
            </a:r>
          </a:p>
          <a:p>
            <a:pPr lvl="1"/>
            <a:r>
              <a:rPr lang="en-US" sz="2000" dirty="0"/>
              <a:t>It was close to C &amp; O and City Canals</a:t>
            </a:r>
          </a:p>
          <a:p>
            <a:pPr lvl="1"/>
            <a:r>
              <a:rPr lang="en-US" sz="2000" dirty="0"/>
              <a:t>Glassware company formed in 1807, closed in 1830s</a:t>
            </a:r>
          </a:p>
          <a:p>
            <a:pPr lvl="1"/>
            <a:r>
              <a:rPr lang="en-US" sz="2000" dirty="0"/>
              <a:t>1840s – Flour mills built to use extra water from canal</a:t>
            </a:r>
          </a:p>
          <a:p>
            <a:pPr lvl="1"/>
            <a:r>
              <a:rPr lang="en-US" sz="2000" dirty="0"/>
              <a:t>Factories employed several hundred unskilled &amp; semi-skilled workers</a:t>
            </a:r>
          </a:p>
          <a:p>
            <a:r>
              <a:rPr lang="en-US" sz="2400" dirty="0"/>
              <a:t>Omnibus line from Navy Yard to Georgetown opens in 1830</a:t>
            </a:r>
          </a:p>
          <a:p>
            <a:r>
              <a:rPr lang="en-US" sz="2400" dirty="0"/>
              <a:t>1815 – steamboats run south on Potomac</a:t>
            </a:r>
          </a:p>
          <a:p>
            <a:r>
              <a:rPr lang="en-US" sz="2400" dirty="0"/>
              <a:t>1821 – steamboats go from Washington &amp; Norfolk</a:t>
            </a:r>
          </a:p>
          <a:p>
            <a:r>
              <a:rPr lang="en-US" sz="2400" dirty="0"/>
              <a:t>B &amp; O railroad connected DC and Baltimore</a:t>
            </a:r>
          </a:p>
        </p:txBody>
      </p:sp>
    </p:spTree>
    <p:extLst>
      <p:ext uri="{BB962C8B-B14F-4D97-AF65-F5344CB8AC3E}">
        <p14:creationId xmlns:p14="http://schemas.microsoft.com/office/powerpoint/2010/main" val="14146041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Gas-Light Industry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509204"/>
            <a:ext cx="8915400" cy="4402018"/>
          </a:xfrm>
        </p:spPr>
        <p:txBody>
          <a:bodyPr/>
          <a:lstStyle/>
          <a:p>
            <a:r>
              <a:rPr lang="en-US" sz="2400" dirty="0"/>
              <a:t>1847 – Congress appropriates $17,500 for giant gas lantern on top of Capitol dome</a:t>
            </a:r>
          </a:p>
          <a:p>
            <a:r>
              <a:rPr lang="en-US" sz="2400" dirty="0"/>
              <a:t>1848 – Congress decides to remove it for fear of fire (dome is wooden)</a:t>
            </a:r>
          </a:p>
          <a:p>
            <a:r>
              <a:rPr lang="en-US" sz="2400" dirty="0"/>
              <a:t>1848 – Congress charters Washington Gas Light Company</a:t>
            </a:r>
          </a:p>
          <a:p>
            <a:r>
              <a:rPr lang="en-US" sz="2400" dirty="0"/>
              <a:t>Gas lines and street lamps along Penn Ave. &amp; in White House by end of first year</a:t>
            </a:r>
          </a:p>
          <a:p>
            <a:r>
              <a:rPr lang="en-US" sz="2400" dirty="0"/>
              <a:t>1856 – 1,700 customers, 30 miles of gas lines, and 500 street lights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16339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Capital Industry Underachieves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669002"/>
            <a:ext cx="8915400" cy="4242220"/>
          </a:xfrm>
        </p:spPr>
        <p:txBody>
          <a:bodyPr>
            <a:normAutofit fontScale="92500"/>
          </a:bodyPr>
          <a:lstStyle/>
          <a:p>
            <a:r>
              <a:rPr lang="en-US" sz="2800" dirty="0"/>
              <a:t>Unimpressive compared to many northern cities</a:t>
            </a:r>
          </a:p>
          <a:p>
            <a:r>
              <a:rPr lang="en-US" sz="2800" dirty="0"/>
              <a:t>Couldn’t get right combination of investment capital, location, resources, labor force, and aggressive enterprise</a:t>
            </a:r>
          </a:p>
          <a:p>
            <a:r>
              <a:rPr lang="en-US" sz="2800" dirty="0"/>
              <a:t>Small-scale manufacturing mainly filled local needs</a:t>
            </a:r>
          </a:p>
          <a:p>
            <a:r>
              <a:rPr lang="en-US" sz="2800" dirty="0"/>
              <a:t>Goal of large-scale manufacturing center was a failure</a:t>
            </a:r>
          </a:p>
          <a:p>
            <a:r>
              <a:rPr lang="en-US" sz="2800" dirty="0"/>
              <a:t>Most businesses before the Civil War were small and local</a:t>
            </a:r>
          </a:p>
        </p:txBody>
      </p:sp>
    </p:spTree>
    <p:extLst>
      <p:ext uri="{BB962C8B-B14F-4D97-AF65-F5344CB8AC3E}">
        <p14:creationId xmlns:p14="http://schemas.microsoft.com/office/powerpoint/2010/main" val="257827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Successful Small Businesses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38183"/>
            <a:ext cx="8915400" cy="5282213"/>
          </a:xfrm>
        </p:spPr>
        <p:txBody>
          <a:bodyPr>
            <a:normAutofit lnSpcReduction="10000"/>
          </a:bodyPr>
          <a:lstStyle/>
          <a:p>
            <a:r>
              <a:rPr lang="en-US" sz="2000" dirty="0"/>
              <a:t>Boardinghouses</a:t>
            </a:r>
          </a:p>
          <a:p>
            <a:pPr lvl="1"/>
            <a:r>
              <a:rPr lang="en-US" sz="1800" dirty="0"/>
              <a:t>1841 – roughly 30 hotels &amp; 90 boardinghouses in the city</a:t>
            </a:r>
          </a:p>
          <a:p>
            <a:pPr lvl="1"/>
            <a:r>
              <a:rPr lang="en-US" sz="1800" dirty="0"/>
              <a:t>Hotels on Penn Ave between 1</a:t>
            </a:r>
            <a:r>
              <a:rPr lang="en-US" sz="1800" baseline="30000" dirty="0"/>
              <a:t>st</a:t>
            </a:r>
            <a:r>
              <a:rPr lang="en-US" sz="1800" dirty="0"/>
              <a:t> &amp; 15</a:t>
            </a:r>
            <a:r>
              <a:rPr lang="en-US" sz="1800" baseline="30000" dirty="0"/>
              <a:t>th</a:t>
            </a:r>
            <a:r>
              <a:rPr lang="en-US" sz="1800" dirty="0"/>
              <a:t> streets</a:t>
            </a:r>
          </a:p>
          <a:p>
            <a:pPr lvl="1"/>
            <a:r>
              <a:rPr lang="en-US" sz="1800" dirty="0"/>
              <a:t>Boardinghouses mostly around Capitol Hill, White House, Judiciary Square, and Center Market</a:t>
            </a:r>
          </a:p>
          <a:p>
            <a:pPr lvl="1"/>
            <a:r>
              <a:rPr lang="en-US" sz="1800" dirty="0"/>
              <a:t>1841 - 213 members of Congress lived in boardinghouses</a:t>
            </a:r>
          </a:p>
          <a:p>
            <a:pPr lvl="1"/>
            <a:r>
              <a:rPr lang="en-US" sz="1800" dirty="0"/>
              <a:t>Paid average of $1.75 a day for room and meals</a:t>
            </a:r>
          </a:p>
          <a:p>
            <a:r>
              <a:rPr lang="en-US" sz="2000" dirty="0"/>
              <a:t>Newspapers</a:t>
            </a:r>
          </a:p>
          <a:p>
            <a:pPr lvl="1"/>
            <a:r>
              <a:rPr lang="en-US" sz="1800" dirty="0"/>
              <a:t>Started with </a:t>
            </a:r>
            <a:r>
              <a:rPr lang="en-US" sz="1800" i="1" dirty="0"/>
              <a:t>National Intelligencer </a:t>
            </a:r>
            <a:r>
              <a:rPr lang="en-US" sz="1800" dirty="0"/>
              <a:t>in 1800</a:t>
            </a:r>
          </a:p>
          <a:p>
            <a:pPr lvl="1"/>
            <a:r>
              <a:rPr lang="en-US" sz="1800" dirty="0"/>
              <a:t>Also </a:t>
            </a:r>
            <a:r>
              <a:rPr lang="en-US" sz="1800" i="1" dirty="0"/>
              <a:t>Washington City Gazette</a:t>
            </a:r>
            <a:r>
              <a:rPr lang="en-US" sz="1800" dirty="0"/>
              <a:t>, </a:t>
            </a:r>
            <a:r>
              <a:rPr lang="en-US" sz="1800" i="1" dirty="0"/>
              <a:t>Universal Gazette</a:t>
            </a:r>
            <a:r>
              <a:rPr lang="en-US" sz="1800" dirty="0"/>
              <a:t>, </a:t>
            </a:r>
            <a:r>
              <a:rPr lang="en-US" sz="1800" i="1" dirty="0"/>
              <a:t>Globe</a:t>
            </a:r>
            <a:r>
              <a:rPr lang="en-US" sz="1800" dirty="0"/>
              <a:t>, </a:t>
            </a:r>
            <a:r>
              <a:rPr lang="en-US" sz="1800" i="1" dirty="0"/>
              <a:t>National Era</a:t>
            </a:r>
            <a:r>
              <a:rPr lang="en-US" sz="1800" dirty="0"/>
              <a:t>, </a:t>
            </a:r>
            <a:r>
              <a:rPr lang="en-US" sz="1800" i="1" dirty="0"/>
              <a:t>National Journal, Republic, Union</a:t>
            </a:r>
            <a:r>
              <a:rPr lang="en-US" sz="1800" dirty="0"/>
              <a:t>, and </a:t>
            </a:r>
            <a:r>
              <a:rPr lang="en-US" sz="1800" i="1" dirty="0"/>
              <a:t>United States Telegraph</a:t>
            </a:r>
          </a:p>
          <a:p>
            <a:pPr lvl="1"/>
            <a:r>
              <a:rPr lang="en-US" sz="1800" dirty="0"/>
              <a:t>1852 – 1981 – </a:t>
            </a:r>
            <a:r>
              <a:rPr lang="en-US" sz="1800" i="1" dirty="0"/>
              <a:t>Evening Star</a:t>
            </a:r>
            <a:r>
              <a:rPr lang="en-US" sz="1800" dirty="0"/>
              <a:t>, advocated for interests of city and its residents</a:t>
            </a:r>
          </a:p>
          <a:p>
            <a:pPr lvl="1"/>
            <a:r>
              <a:rPr lang="en-US" sz="1800" dirty="0"/>
              <a:t>1850s – creation of telegraph leads to DC being center for news gathering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05881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Small Businesses cont. – African-American businesses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599"/>
            <a:ext cx="8915400" cy="4134035"/>
          </a:xfrm>
        </p:spPr>
        <p:txBody>
          <a:bodyPr>
            <a:normAutofit/>
          </a:bodyPr>
          <a:lstStyle/>
          <a:p>
            <a:r>
              <a:rPr lang="en-US" sz="2400" dirty="0"/>
              <a:t>1840 – 1860 – population nearly triples, economy grows to keep up</a:t>
            </a:r>
          </a:p>
          <a:p>
            <a:pPr lvl="1"/>
            <a:r>
              <a:rPr lang="en-US" sz="2000" dirty="0"/>
              <a:t>Dry goods stores, clothing stores, shops, patent makers, agents, &amp; lawyers</a:t>
            </a:r>
          </a:p>
          <a:p>
            <a:pPr lvl="1"/>
            <a:r>
              <a:rPr lang="en-US" sz="2000" dirty="0"/>
              <a:t>Small local grocery stores</a:t>
            </a:r>
          </a:p>
          <a:p>
            <a:r>
              <a:rPr lang="en-US" sz="2400" dirty="0"/>
              <a:t>African-Americans owned small businesses</a:t>
            </a:r>
          </a:p>
          <a:p>
            <a:pPr lvl="1"/>
            <a:r>
              <a:rPr lang="en-US" sz="2000" dirty="0"/>
              <a:t>Often required little investment money</a:t>
            </a:r>
          </a:p>
          <a:p>
            <a:pPr lvl="1"/>
            <a:r>
              <a:rPr lang="en-US" sz="2000" dirty="0"/>
              <a:t>Carriages, carts, seamstresses, laundresses, barbers, caterers</a:t>
            </a:r>
          </a:p>
          <a:p>
            <a:pPr lvl="1"/>
            <a:r>
              <a:rPr lang="en-US" sz="2000" dirty="0"/>
              <a:t>Some had restaurants, feed stores, and other shops that required capital</a:t>
            </a:r>
          </a:p>
        </p:txBody>
      </p:sp>
    </p:spTree>
    <p:extLst>
      <p:ext uri="{BB962C8B-B14F-4D97-AF65-F5344CB8AC3E}">
        <p14:creationId xmlns:p14="http://schemas.microsoft.com/office/powerpoint/2010/main" val="1650488142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101</TotalTime>
  <Words>578</Words>
  <Application>Microsoft Office PowerPoint</Application>
  <PresentationFormat>Widescreen</PresentationFormat>
  <Paragraphs>70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Century Gothic</vt:lpstr>
      <vt:lpstr>Wingdings 3</vt:lpstr>
      <vt:lpstr>Wisp</vt:lpstr>
      <vt:lpstr>Economic &amp; Political Problems; 1820-1860</vt:lpstr>
      <vt:lpstr>Canal vs. Railroad</vt:lpstr>
      <vt:lpstr>Canal Troubles</vt:lpstr>
      <vt:lpstr>Industry in DC</vt:lpstr>
      <vt:lpstr>Gas-Light Industry</vt:lpstr>
      <vt:lpstr>Capital Industry Underachieves</vt:lpstr>
      <vt:lpstr>Successful Small Businesses</vt:lpstr>
      <vt:lpstr>Small Businesses cont. – African-American businesses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Economic &amp; Political Problems; 1820-1860</dc:title>
  <dc:creator>Joe Dumas</dc:creator>
  <cp:lastModifiedBy>Joe Dumas</cp:lastModifiedBy>
  <cp:revision>6</cp:revision>
  <cp:lastPrinted>2017-04-03T14:42:41Z</cp:lastPrinted>
  <dcterms:created xsi:type="dcterms:W3CDTF">2017-04-03T13:25:32Z</dcterms:created>
  <dcterms:modified xsi:type="dcterms:W3CDTF">2017-04-03T15:07:29Z</dcterms:modified>
</cp:coreProperties>
</file>

<file path=docProps/thumbnail.jpeg>
</file>